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4"/>
  </p:notesMasterIdLst>
  <p:handoutMasterIdLst>
    <p:handoutMasterId r:id="rId35"/>
  </p:handoutMasterIdLst>
  <p:sldIdLst>
    <p:sldId id="306" r:id="rId5"/>
    <p:sldId id="307" r:id="rId6"/>
    <p:sldId id="308" r:id="rId7"/>
    <p:sldId id="315" r:id="rId8"/>
    <p:sldId id="309" r:id="rId9"/>
    <p:sldId id="316" r:id="rId10"/>
    <p:sldId id="294" r:id="rId11"/>
    <p:sldId id="326" r:id="rId12"/>
    <p:sldId id="317" r:id="rId13"/>
    <p:sldId id="318" r:id="rId14"/>
    <p:sldId id="319" r:id="rId15"/>
    <p:sldId id="334" r:id="rId16"/>
    <p:sldId id="335" r:id="rId17"/>
    <p:sldId id="336" r:id="rId18"/>
    <p:sldId id="320" r:id="rId19"/>
    <p:sldId id="333" r:id="rId20"/>
    <p:sldId id="303" r:id="rId21"/>
    <p:sldId id="321" r:id="rId22"/>
    <p:sldId id="322" r:id="rId23"/>
    <p:sldId id="323" r:id="rId24"/>
    <p:sldId id="313" r:id="rId25"/>
    <p:sldId id="324" r:id="rId26"/>
    <p:sldId id="331" r:id="rId27"/>
    <p:sldId id="329" r:id="rId28"/>
    <p:sldId id="332" r:id="rId29"/>
    <p:sldId id="330" r:id="rId30"/>
    <p:sldId id="328" r:id="rId31"/>
    <p:sldId id="311" r:id="rId32"/>
    <p:sldId id="31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1032"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10/9/2023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703747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58793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27</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28</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175180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CI helps identify merge conflicts and bugs early in the development process which saves time and money.</a:t>
            </a:r>
          </a:p>
          <a:p>
            <a:pPr marL="171450" indent="-171450">
              <a:buFont typeface="Arial" panose="020B0604020202020204" pitchFamily="34" charset="0"/>
              <a:buChar char="•"/>
            </a:pPr>
            <a:r>
              <a:rPr lang="en-US" dirty="0"/>
              <a:t>CD – CD makes rollbacks and deployments fast and easy so that recoveries and updates are non-events.</a:t>
            </a:r>
          </a:p>
          <a:p>
            <a:pPr marL="171450" indent="-171450">
              <a:buFont typeface="Arial" panose="020B0604020202020204" pitchFamily="34" charset="0"/>
              <a:buChar char="•"/>
            </a:pPr>
            <a:r>
              <a:rPr lang="en-US" dirty="0"/>
              <a:t>TDD – TDD ensures no code is written without verification that it works.</a:t>
            </a:r>
          </a:p>
          <a:p>
            <a:pPr marL="171450" indent="-171450">
              <a:buFont typeface="Arial" panose="020B0604020202020204" pitchFamily="34" charset="0"/>
              <a:buChar char="•"/>
            </a:pPr>
            <a:r>
              <a:rPr lang="en-US" dirty="0"/>
              <a:t>ATDD – ATDD limits the penchant of scope creep as the only requirements that must be met are business requirements.</a:t>
            </a:r>
          </a:p>
          <a:p>
            <a:pPr marL="171450" indent="-171450">
              <a:buFont typeface="Arial" panose="020B0604020202020204" pitchFamily="34" charset="0"/>
              <a:buChar char="•"/>
            </a:pPr>
            <a:r>
              <a:rPr lang="en-US" dirty="0"/>
              <a:t>Pair/Mob – Pairing and mobbing reduces time to delivery by eliminating blockers of communication.</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230921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1864979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sergiocaredda.eu/tag/authenticit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publicdomainpictures.net/view-image.php?image=290031&amp;picture=maly-pilot" TargetMode="External"/><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opensource.com/article/18/6/life-cycle-software-bug" TargetMode="External"/><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10.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36.png"/><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33.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17.xml"/><Relationship Id="rId16" Type="http://schemas.openxmlformats.org/officeDocument/2006/relationships/image" Target="../media/image35.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www.pexels.com/photo/person-using-macbook-1181258/" TargetMode="External"/><Relationship Id="rId10" Type="http://schemas.openxmlformats.org/officeDocument/2006/relationships/image" Target="../media/image10.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s://opensource.com/article/18/6/life-cycle-software-bug" TargetMode="External"/><Relationship Id="rId3" Type="http://schemas.openxmlformats.org/officeDocument/2006/relationships/image" Target="../media/image6.jpg"/><Relationship Id="rId7" Type="http://schemas.openxmlformats.org/officeDocument/2006/relationships/image" Target="../media/image8.jpg"/><Relationship Id="rId12"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7.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10.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 </a:t>
            </a:r>
            <a:r>
              <a:rPr lang="en-US" dirty="0" err="1"/>
              <a:t>Liatrio</a:t>
            </a:r>
            <a:endParaRPr lang="en-US" dirty="0"/>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11</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363132" y="2092960"/>
            <a:ext cx="8006644" cy="375487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Up-skill students on a Continuous Integration and Continuous Delivery mindset</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Implement a CI/CD pipeline for automated code validation and shorter lead times to deploy</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Improve coding standards using a </a:t>
            </a:r>
            <a:r>
              <a:rPr lang="en-US" sz="1400" dirty="0">
                <a:latin typeface="Consolas" panose="020B0609020204030204" pitchFamily="49" charset="0"/>
              </a:rPr>
              <a:t>l</a:t>
            </a:r>
            <a:r>
              <a:rPr lang="en-US" sz="1400" b="0" dirty="0">
                <a:effectLst/>
                <a:latin typeface="Consolas" panose="020B0609020204030204" pitchFamily="49" charset="0"/>
              </a:rPr>
              <a:t>inter</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Utilize containerization as a tool to make infrastructure more modular</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Implement DORA metrics to measure the change in performance of the development process</a:t>
            </a:r>
          </a:p>
          <a:p>
            <a:pPr marL="285750" indent="-285750">
              <a:spcAft>
                <a:spcPts val="1200"/>
              </a:spcAft>
              <a:buFont typeface="Arial" panose="020B0604020202020204" pitchFamily="34" charset="0"/>
              <a:buChar char="•"/>
            </a:pPr>
            <a:r>
              <a:rPr lang="en-US" sz="1400" b="0" dirty="0">
                <a:effectLst/>
                <a:latin typeface="Consolas" panose="020B0609020204030204" pitchFamily="49" charset="0"/>
              </a:rPr>
              <a:t>Establish a DevOps culture to improve collaboration between teams</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83DA1-F2F6-AC1A-B2E6-5A639BE20F32}"/>
              </a:ext>
            </a:extLst>
          </p:cNvPr>
          <p:cNvSpPr>
            <a:spLocks noGrp="1"/>
          </p:cNvSpPr>
          <p:nvPr>
            <p:ph type="title"/>
          </p:nvPr>
        </p:nvSpPr>
        <p:spPr>
          <a:xfrm>
            <a:off x="5202936" y="585216"/>
            <a:ext cx="5833872" cy="2276856"/>
          </a:xfrm>
        </p:spPr>
        <p:txBody>
          <a:bodyPr anchor="b">
            <a:normAutofit/>
          </a:bodyPr>
          <a:lstStyle/>
          <a:p>
            <a:r>
              <a:rPr lang="en-US" sz="3400" dirty="0"/>
              <a:t>“Theory without practice is empty; Practice without theory is blind. ”</a:t>
            </a:r>
          </a:p>
        </p:txBody>
      </p:sp>
      <p:sp>
        <p:nvSpPr>
          <p:cNvPr id="6" name="Slide Number Placeholder 5">
            <a:extLst>
              <a:ext uri="{FF2B5EF4-FFF2-40B4-BE49-F238E27FC236}">
                <a16:creationId xmlns:a16="http://schemas.microsoft.com/office/drawing/2014/main" id="{74747FEC-BD1E-A490-1569-373809CF7F97}"/>
              </a:ext>
            </a:extLst>
          </p:cNvPr>
          <p:cNvSpPr>
            <a:spLocks noGrp="1"/>
          </p:cNvSpPr>
          <p:nvPr>
            <p:ph type="sldNum" sz="quarter" idx="12"/>
          </p:nvPr>
        </p:nvSpPr>
        <p:spPr>
          <a:xfrm>
            <a:off x="8610600" y="201168"/>
            <a:ext cx="2743200" cy="365125"/>
          </a:xfrm>
        </p:spPr>
        <p:txBody>
          <a:bodyPr anchor="ctr">
            <a:normAutofit/>
          </a:bodyPr>
          <a:lstStyle/>
          <a:p>
            <a:pPr>
              <a:spcAft>
                <a:spcPts val="600"/>
              </a:spcAft>
            </a:pPr>
            <a:fld id="{D8DA9DAA-006C-4F4B-980E-E3DF019B24E2}" type="slidenum">
              <a:rPr lang="en-US" smtClean="0"/>
              <a:pPr>
                <a:spcAft>
                  <a:spcPts val="600"/>
                </a:spcAft>
              </a:pPr>
              <a:t>13</a:t>
            </a:fld>
            <a:endParaRPr lang="en-US"/>
          </a:p>
        </p:txBody>
      </p:sp>
      <p:sp>
        <p:nvSpPr>
          <p:cNvPr id="5" name="Footer Placeholder 4">
            <a:extLst>
              <a:ext uri="{FF2B5EF4-FFF2-40B4-BE49-F238E27FC236}">
                <a16:creationId xmlns:a16="http://schemas.microsoft.com/office/drawing/2014/main" id="{7BC37C73-E7B3-4522-EF0F-0EC8A76E21B1}"/>
              </a:ext>
            </a:extLst>
          </p:cNvPr>
          <p:cNvSpPr>
            <a:spLocks noGrp="1"/>
          </p:cNvSpPr>
          <p:nvPr>
            <p:ph type="ftr" sz="quarter" idx="11"/>
          </p:nvPr>
        </p:nvSpPr>
        <p:spPr>
          <a:xfrm rot="16200000">
            <a:off x="-811371" y="1675797"/>
            <a:ext cx="3314383" cy="365125"/>
          </a:xfrm>
        </p:spPr>
        <p:txBody>
          <a:bodyPr anchor="ctr">
            <a:normAutofit/>
          </a:bodyPr>
          <a:lstStyle/>
          <a:p>
            <a:pPr>
              <a:spcAft>
                <a:spcPts val="600"/>
              </a:spcAft>
            </a:pPr>
            <a:r>
              <a:rPr lang="en-US" dirty="0"/>
              <a:t>XYZ </a:t>
            </a:r>
            <a:r>
              <a:rPr lang="en-US" dirty="0" err="1"/>
              <a:t>Devops</a:t>
            </a:r>
            <a:r>
              <a:rPr lang="en-US" dirty="0"/>
              <a:t> Transformation</a:t>
            </a:r>
          </a:p>
        </p:txBody>
      </p:sp>
      <p:pic>
        <p:nvPicPr>
          <p:cNvPr id="8" name="Picture Placeholder 7" descr="A person playing with blocks&#10;&#10;Description automatically generated">
            <a:extLst>
              <a:ext uri="{FF2B5EF4-FFF2-40B4-BE49-F238E27FC236}">
                <a16:creationId xmlns:a16="http://schemas.microsoft.com/office/drawing/2014/main" id="{09A4D3BE-466D-8B40-7C1E-201AF7CFD97D}"/>
              </a:ext>
            </a:extLst>
          </p:cNvPr>
          <p:cNvPicPr>
            <a:picLocks noGrp="1" noChangeAspect="1"/>
          </p:cNvPicPr>
          <p:nvPr>
            <p:ph type="pic" sz="quarter" idx="14"/>
          </p:nvPr>
        </p:nvPicPr>
        <p:blipFill rotWithShape="1">
          <a:blip r:embed="rId3">
            <a:extLst>
              <a:ext uri="{837473B0-CC2E-450A-ABE3-18F120FF3D39}">
                <a1611:picAttrSrcUrl xmlns:a1611="http://schemas.microsoft.com/office/drawing/2016/11/main" r:id="rId4"/>
              </a:ext>
            </a:extLst>
          </a:blip>
          <a:srcRect l="21875" r="21876" b="1"/>
          <a:stretch/>
        </p:blipFill>
        <p:spPr>
          <a:xfrm>
            <a:off x="1366432" y="2530058"/>
            <a:ext cx="3707972" cy="3707971"/>
          </a:xfrm>
          <a:noFill/>
        </p:spPr>
      </p:pic>
      <p:sp>
        <p:nvSpPr>
          <p:cNvPr id="3" name="Subtitle 2">
            <a:extLst>
              <a:ext uri="{FF2B5EF4-FFF2-40B4-BE49-F238E27FC236}">
                <a16:creationId xmlns:a16="http://schemas.microsoft.com/office/drawing/2014/main" id="{6707D9B8-E268-AA02-7014-725C8A665123}"/>
              </a:ext>
            </a:extLst>
          </p:cNvPr>
          <p:cNvSpPr>
            <a:spLocks noGrp="1"/>
          </p:cNvSpPr>
          <p:nvPr>
            <p:ph type="body" sz="quarter" idx="13"/>
          </p:nvPr>
        </p:nvSpPr>
        <p:spPr>
          <a:xfrm>
            <a:off x="5202936" y="3127248"/>
            <a:ext cx="5833872" cy="3118104"/>
          </a:xfrm>
        </p:spPr>
        <p:txBody>
          <a:bodyPr>
            <a:normAutofit/>
          </a:bodyPr>
          <a:lstStyle/>
          <a:p>
            <a:r>
              <a:rPr lang="en-US" dirty="0"/>
              <a:t>- Harold Lloyd (Prof. Wake Forest University)</a:t>
            </a:r>
          </a:p>
        </p:txBody>
      </p:sp>
    </p:spTree>
    <p:extLst>
      <p:ext uri="{BB962C8B-B14F-4D97-AF65-F5344CB8AC3E}">
        <p14:creationId xmlns:p14="http://schemas.microsoft.com/office/powerpoint/2010/main" val="1826446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sz="3700" kern="120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757762"/>
            <a:ext cx="6190488" cy="3346704"/>
          </a:xfrm>
          <a:prstGeom prst="rect">
            <a:avLst/>
          </a:prstGeom>
        </p:spPr>
        <p:txBody>
          <a:bodyPr vert="horz" lIns="91440" tIns="45720" rIns="91440" bIns="45720" rtlCol="0">
            <a:noAutofit/>
          </a:bodyPr>
          <a:lstStyle/>
          <a:p>
            <a:pPr marL="285750" indent="-285750">
              <a:lnSpc>
                <a:spcPct val="90000"/>
              </a:lnSpc>
              <a:spcAft>
                <a:spcPts val="12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12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12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12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12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12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1200"/>
              </a:spcAft>
              <a:buFont typeface="Arial" panose="020B0604020202020204" pitchFamily="34" charset="0"/>
              <a:buChar char="•"/>
            </a:pPr>
            <a:r>
              <a:rPr lang="en-US" sz="1400" dirty="0"/>
              <a:t>DORA Metrics – A set of scientifically shown metrics that separate successful development groups from struggling development groups.</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14</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a:bodyPr>
          <a:lstStyle/>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Reduce risk of over-scoping</a:t>
            </a:r>
          </a:p>
          <a:p>
            <a:pPr marL="285750" indent="-285750">
              <a:spcAft>
                <a:spcPts val="1200"/>
              </a:spcAft>
              <a:buFont typeface="Arial" panose="020B0604020202020204" pitchFamily="34" charset="0"/>
              <a:buChar char="•"/>
            </a:pPr>
            <a:r>
              <a:rPr lang="en-US" sz="2000" dirty="0"/>
              <a:t>Opportunity to collect feedback as a predictor of success</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16</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17</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087701780"/>
              </p:ext>
            </p:extLst>
          </p:nvPr>
        </p:nvGraphicFramePr>
        <p:xfrm>
          <a:off x="838200" y="2201863"/>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15" dur="500"/>
                                        <p:tgtEl>
                                          <p:spTgt spid="5">
                                            <p:graphicEl>
                                              <a:dgm id="{E41E7729-FD3F-426D-804C-45BD60BD762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18" dur="500"/>
                                        <p:tgtEl>
                                          <p:spTgt spid="5">
                                            <p:graphicEl>
                                              <a:dgm id="{6C46E586-0364-4C52-98F9-74A7ACD803D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23" dur="500"/>
                                        <p:tgtEl>
                                          <p:spTgt spid="5">
                                            <p:graphicEl>
                                              <a:dgm id="{473F2067-7126-4D56-A328-5A8CFD3D8D5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26" dur="500"/>
                                        <p:tgtEl>
                                          <p:spTgt spid="5">
                                            <p:graphicEl>
                                              <a:dgm id="{7A0B5EFC-88FB-4ED5-994F-D5F6584C229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31" dur="500"/>
                                        <p:tgtEl>
                                          <p:spTgt spid="5">
                                            <p:graphicEl>
                                              <a:dgm id="{2377F551-4CF6-4656-B644-60A7FC1B0F6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34" dur="500"/>
                                        <p:tgtEl>
                                          <p:spTgt spid="5">
                                            <p:graphicEl>
                                              <a:dgm id="{69ED255C-64AC-4764-BC2C-7679ECCC9FE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39" dur="500"/>
                                        <p:tgtEl>
                                          <p:spTgt spid="5">
                                            <p:graphicEl>
                                              <a:dgm id="{810D7AA7-A541-4507-BE7F-36CCF210089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44" dur="500"/>
                                        <p:tgtEl>
                                          <p:spTgt spid="5">
                                            <p:graphicEl>
                                              <a:dgm id="{5E07F9E4-149C-4A89-848F-4ABDD305F0C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9" dur="500"/>
                                        <p:tgtEl>
                                          <p:spTgt spid="5">
                                            <p:graphicEl>
                                              <a:dgm id="{FD7B29F2-0D66-4B4B-BC8A-82DA23575305}"/>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1800" dirty="0"/>
              <a:t>Each day will begin with a short lecture (max 30 minutes) followed by an exercise to practice that day's lesson.</a:t>
            </a:r>
          </a:p>
          <a:p>
            <a:pPr>
              <a:lnSpc>
                <a:spcPct val="100000"/>
              </a:lnSpc>
              <a:spcBef>
                <a:spcPts val="0"/>
              </a:spcBef>
              <a:spcAft>
                <a:spcPts val="2400"/>
              </a:spcAft>
            </a:pPr>
            <a:r>
              <a:rPr lang="en-US" sz="1800" dirty="0"/>
              <a:t>Students will be divided into groups that work on exercises together to generate a culture of shared responsibility and communication</a:t>
            </a:r>
          </a:p>
          <a:p>
            <a:pPr>
              <a:lnSpc>
                <a:spcPct val="100000"/>
              </a:lnSpc>
              <a:spcBef>
                <a:spcPts val="0"/>
              </a:spcBef>
              <a:spcAft>
                <a:spcPts val="2400"/>
              </a:spcAft>
            </a:pPr>
            <a:r>
              <a:rPr lang="en-US" sz="1800" dirty="0"/>
              <a:t>Workshops will have a goal for the groups to achieve and provided the resources necessary to achieve it</a:t>
            </a:r>
          </a:p>
          <a:p>
            <a:pPr>
              <a:lnSpc>
                <a:spcPct val="100000"/>
              </a:lnSpc>
              <a:spcBef>
                <a:spcPts val="0"/>
              </a:spcBef>
              <a:spcAft>
                <a:spcPts val="2400"/>
              </a:spcAft>
            </a:pPr>
            <a:r>
              <a:rPr lang="en-US" sz="1800" dirty="0"/>
              <a:t>Instructors will regularly observe and engage with the students to provide guidance</a:t>
            </a:r>
          </a:p>
          <a:p>
            <a:pPr>
              <a:lnSpc>
                <a:spcPct val="100000"/>
              </a:lnSpc>
              <a:spcBef>
                <a:spcPts val="0"/>
              </a:spcBef>
              <a:spcAft>
                <a:spcPts val="2400"/>
              </a:spcAft>
            </a:pPr>
            <a:r>
              <a:rPr lang="en-US" sz="1800" dirty="0"/>
              <a:t>Done in a sandbox environment where experimentation is encouraged</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18</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r>
              <a:rPr lang="en-US" sz="2000" dirty="0"/>
              <a:t>Focus is on student selected production work</a:t>
            </a:r>
          </a:p>
          <a:p>
            <a:r>
              <a:rPr lang="en-US" sz="2000" dirty="0"/>
              <a:t>Instructors continue to monitor, sit with, and work with students as they go about their work</a:t>
            </a:r>
          </a:p>
          <a:p>
            <a:r>
              <a:rPr lang="en-US" sz="2000" dirty="0"/>
              <a:t>Students perform work in groups so as to reinforce the mentality of shared responsibility and communication</a:t>
            </a:r>
          </a:p>
          <a:p>
            <a:r>
              <a:rPr lang="en-US" sz="2000" dirty="0"/>
              <a:t>Instructors will take note of any important subjects that need to be added to the training</a:t>
            </a:r>
          </a:p>
          <a:p>
            <a:r>
              <a:rPr lang="en-US" sz="2000" dirty="0"/>
              <a:t>Practical application of the skills learned in the morning session</a:t>
            </a:r>
          </a:p>
          <a:p>
            <a:endParaRPr lang="en-US" sz="2000" dirty="0"/>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19</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08806082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23</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052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24</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04930"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983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26</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E15E925-1B03-9E57-B46B-10E7ECC8D5D6}"/>
              </a:ext>
            </a:extLst>
          </p:cNvPr>
          <p:cNvSpPr txBox="1"/>
          <p:nvPr/>
        </p:nvSpPr>
        <p:spPr>
          <a:xfrm>
            <a:off x="8181942" y="5890313"/>
            <a:ext cx="2480166" cy="369332"/>
          </a:xfrm>
          <a:prstGeom prst="rect">
            <a:avLst/>
          </a:prstGeom>
          <a:noFill/>
        </p:spPr>
        <p:txBody>
          <a:bodyPr wrap="none" rtlCol="0">
            <a:spAutoFit/>
          </a:bodyPr>
          <a:lstStyle/>
          <a:p>
            <a:r>
              <a:rPr lang="en-US" dirty="0"/>
              <a:t>Consistent Deliveries</a:t>
            </a:r>
          </a:p>
        </p:txBody>
      </p:sp>
      <p:sp>
        <p:nvSpPr>
          <p:cNvPr id="6" name="TextBox 5">
            <a:extLst>
              <a:ext uri="{FF2B5EF4-FFF2-40B4-BE49-F238E27FC236}">
                <a16:creationId xmlns:a16="http://schemas.microsoft.com/office/drawing/2014/main" id="{82638066-E27C-3AD5-3B80-0D35E26EF169}"/>
              </a:ext>
            </a:extLst>
          </p:cNvPr>
          <p:cNvSpPr txBox="1"/>
          <p:nvPr/>
        </p:nvSpPr>
        <p:spPr>
          <a:xfrm>
            <a:off x="4848676" y="3800745"/>
            <a:ext cx="2146742" cy="369332"/>
          </a:xfrm>
          <a:prstGeom prst="rect">
            <a:avLst/>
          </a:prstGeom>
          <a:noFill/>
        </p:spPr>
        <p:txBody>
          <a:bodyPr wrap="none" rtlCol="0">
            <a:spAutoFit/>
          </a:bodyPr>
          <a:lstStyle/>
          <a:p>
            <a:r>
              <a:rPr lang="en-US" dirty="0"/>
              <a:t>Fast Deployments</a:t>
            </a:r>
          </a:p>
        </p:txBody>
      </p:sp>
      <p:sp>
        <p:nvSpPr>
          <p:cNvPr id="7" name="TextBox 6">
            <a:extLst>
              <a:ext uri="{FF2B5EF4-FFF2-40B4-BE49-F238E27FC236}">
                <a16:creationId xmlns:a16="http://schemas.microsoft.com/office/drawing/2014/main" id="{00471C43-3BE3-7EF8-32D6-3B7769BE53E7}"/>
              </a:ext>
            </a:extLst>
          </p:cNvPr>
          <p:cNvSpPr txBox="1"/>
          <p:nvPr/>
        </p:nvSpPr>
        <p:spPr>
          <a:xfrm>
            <a:off x="3678585" y="143799"/>
            <a:ext cx="2172390" cy="369332"/>
          </a:xfrm>
          <a:prstGeom prst="rect">
            <a:avLst/>
          </a:prstGeom>
          <a:noFill/>
        </p:spPr>
        <p:txBody>
          <a:bodyPr wrap="none" rtlCol="0">
            <a:spAutoFit/>
          </a:bodyPr>
          <a:lstStyle/>
          <a:p>
            <a:r>
              <a:rPr lang="en-US" dirty="0"/>
              <a:t>Short Cycle Times</a:t>
            </a:r>
          </a:p>
        </p:txBody>
      </p:sp>
      <p:sp>
        <p:nvSpPr>
          <p:cNvPr id="8" name="TextBox 7">
            <a:extLst>
              <a:ext uri="{FF2B5EF4-FFF2-40B4-BE49-F238E27FC236}">
                <a16:creationId xmlns:a16="http://schemas.microsoft.com/office/drawing/2014/main" id="{BC2ECD43-4ECC-77C5-9F77-441C311C50D1}"/>
              </a:ext>
            </a:extLst>
          </p:cNvPr>
          <p:cNvSpPr txBox="1"/>
          <p:nvPr/>
        </p:nvSpPr>
        <p:spPr>
          <a:xfrm>
            <a:off x="10117072" y="535983"/>
            <a:ext cx="1377300" cy="369332"/>
          </a:xfrm>
          <a:prstGeom prst="rect">
            <a:avLst/>
          </a:prstGeom>
          <a:noFill/>
        </p:spPr>
        <p:txBody>
          <a:bodyPr wrap="none" rtlCol="0">
            <a:spAutoFit/>
          </a:bodyPr>
          <a:lstStyle/>
          <a:p>
            <a:r>
              <a:rPr lang="en-US" dirty="0"/>
              <a:t>Lower Risk</a:t>
            </a:r>
          </a:p>
        </p:txBody>
      </p: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27</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fontScale="92500" lnSpcReduction="10000"/>
          </a:bodyPr>
          <a:lstStyle/>
          <a:p>
            <a:r>
              <a:rPr lang="en-US" u="sng" dirty="0"/>
              <a:t>Transformation Program</a:t>
            </a:r>
          </a:p>
          <a:p>
            <a:pPr marL="342900" indent="-342900">
              <a:buFont typeface="Arial" panose="020B0604020202020204" pitchFamily="34" charset="0"/>
              <a:buChar char="•"/>
            </a:pPr>
            <a:r>
              <a:rPr lang="en-US" dirty="0"/>
              <a:t>Adjusts to business needs</a:t>
            </a:r>
          </a:p>
          <a:p>
            <a:pPr marL="342900" indent="-342900">
              <a:buFont typeface="Arial" panose="020B0604020202020204" pitchFamily="34" charset="0"/>
              <a:buChar char="•"/>
            </a:pPr>
            <a:r>
              <a:rPr lang="en-US" dirty="0"/>
              <a:t>Work continues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r>
              <a:rPr lang="en-US" u="sng" dirty="0"/>
              <a:t>Impact</a:t>
            </a:r>
          </a:p>
          <a:p>
            <a:pPr marL="342900" indent="-342900">
              <a:buFont typeface="Arial" panose="020B0604020202020204" pitchFamily="34" charset="0"/>
              <a:buChar char="•"/>
            </a:pPr>
            <a:r>
              <a:rPr lang="en-US" dirty="0"/>
              <a:t>Shorter Cycle Times</a:t>
            </a:r>
          </a:p>
          <a:p>
            <a:pPr marL="342900" indent="-342900">
              <a:buFont typeface="Arial" panose="020B0604020202020204" pitchFamily="34" charset="0"/>
              <a:buChar char="•"/>
            </a:pPr>
            <a:r>
              <a:rPr lang="en-US" dirty="0"/>
              <a:t>Lowers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28</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fade">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err="1"/>
              <a:t>Liatrio</a:t>
            </a:r>
            <a:r>
              <a:rPr lang="en-US" dirty="0"/>
              <a:t> Introduction</a:t>
            </a:r>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a:t>Presenter 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a:t>25 years of experience developing software</a:t>
            </a:r>
          </a:p>
          <a:p>
            <a:pPr marL="342900" indent="-342900">
              <a:buFont typeface="Arial" panose="020B0604020202020204" pitchFamily="34" charset="0"/>
              <a:buChar char="•"/>
            </a:pPr>
            <a:r>
              <a:rPr lang="en-US"/>
              <a:t>11 years of workforce training experience</a:t>
            </a:r>
          </a:p>
          <a:p>
            <a:pPr marL="342900" indent="-342900">
              <a:buFont typeface="Arial" panose="020B0604020202020204" pitchFamily="34" charset="0"/>
              <a:buChar char="•"/>
            </a:pPr>
            <a:r>
              <a:rPr lang="en-US"/>
              <a:t>Program Developer, Workforce Trainer and Dojo Facilitator</a:t>
            </a:r>
          </a:p>
          <a:p>
            <a:pPr marL="342900" indent="-342900">
              <a:buFont typeface="Arial" panose="020B0604020202020204" pitchFamily="34" charset="0"/>
              <a:buChar char="•"/>
            </a:pPr>
            <a:r>
              <a:rPr lang="en-US"/>
              <a:t>Expertise in Agile and DevOps transformations</a:t>
            </a:r>
          </a:p>
          <a:p>
            <a:pPr marL="342900" indent="-342900">
              <a:buFont typeface="Arial" panose="020B0604020202020204" pitchFamily="34" charset="0"/>
              <a:buChar char="•"/>
            </a:pPr>
            <a:r>
              <a:rPr lang="en-US"/>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2" y="1528874"/>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71" y="1306978"/>
            <a:ext cx="1633781" cy="646331"/>
          </a:xfrm>
          <a:prstGeom prst="rect">
            <a:avLst/>
          </a:prstGeom>
          <a:noFill/>
        </p:spPr>
        <p:txBody>
          <a:bodyPr wrap="none" rtlCol="0">
            <a:spAutoFit/>
          </a:bodyPr>
          <a:lstStyle/>
          <a:p>
            <a:pPr algn="ctr"/>
            <a:r>
              <a:rPr lang="en-US" b="1"/>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7</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8</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fade">
                                      <p:cBhvr>
                                        <p:cTn id="103" dur="500"/>
                                        <p:tgtEl>
                                          <p:spTgt spid="12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Goals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331494-2B4C-4D3C-A5D2-BA1DC99CD22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1081</TotalTime>
  <Words>1487</Words>
  <Application>Microsoft Office PowerPoint</Application>
  <PresentationFormat>Widescreen</PresentationFormat>
  <Paragraphs>233</Paragraphs>
  <Slides>29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Consolas</vt:lpstr>
      <vt:lpstr>Univers</vt:lpstr>
      <vt:lpstr>GradientUnivers</vt:lpstr>
      <vt:lpstr>XYZ Devops Transformation</vt:lpstr>
      <vt:lpstr>Agenda</vt:lpstr>
      <vt:lpstr>Introduction</vt:lpstr>
      <vt:lpstr>Introduction</vt:lpstr>
      <vt:lpstr>The challenges</vt:lpstr>
      <vt:lpstr>The Challenges</vt:lpstr>
      <vt:lpstr>Traditional Deployments</vt:lpstr>
      <vt:lpstr>PowerPoint Presentation</vt:lpstr>
      <vt:lpstr>Goals and Objectives</vt:lpstr>
      <vt:lpstr>“Move XYZ's on-premises product suite to a cloud-based solution while also improving the sustainability of XYZ's products”</vt:lpstr>
      <vt:lpstr>Objectives and Milestones</vt:lpstr>
      <vt:lpstr>Techniques and Skills</vt:lpstr>
      <vt:lpstr>“Theory without practice is empty; Practice without theory is blind. ”</vt:lpstr>
      <vt:lpstr>DevOps Techniques and Skills </vt:lpstr>
      <vt:lpstr>Delivery Structure</vt:lpstr>
      <vt:lpstr>Pilot Cohort</vt:lpstr>
      <vt:lpstr>Schedule</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13</cp:revision>
  <dcterms:created xsi:type="dcterms:W3CDTF">2023-10-06T19:09:32Z</dcterms:created>
  <dcterms:modified xsi:type="dcterms:W3CDTF">2023-10-10T21:30:55Z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